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4" r:id="rId6"/>
    <p:sldId id="295" r:id="rId7"/>
    <p:sldId id="296" r:id="rId8"/>
    <p:sldId id="297" r:id="rId9"/>
    <p:sldId id="298" r:id="rId10"/>
    <p:sldId id="299" r:id="rId11"/>
    <p:sldId id="300" r:id="rId12"/>
    <p:sldId id="301" r:id="rId13"/>
    <p:sldId id="302" r:id="rId14"/>
    <p:sldId id="303" r:id="rId15"/>
    <p:sldId id="30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48" d="100"/>
          <a:sy n="48" d="100"/>
        </p:scale>
        <p:origin x="67" y="101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7/24/2021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7/24/2021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7/24/2021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7/24/2021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7/24/2021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7/24/2021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7/24/2021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7/24/2021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7/24/2021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7/24/2021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7/24/2021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7/24/2021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github.com/shaunalexex/Kollam-to-Vellore-Relocation-KMEANS/blob/main/Images/kilikollur_vellore_cluster.PNG"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shaunalexex/Kollam-to-Vellore-Relocation-KMEANS/blob/main/Images/result.PN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List_of_neighbourhoods_of_Kollam" TargetMode="External"/><Relationship Id="rId2" Type="http://schemas.openxmlformats.org/officeDocument/2006/relationships/hyperlink" Target="https://en.wikipedia.org/wiki/List_of_areas_of_Vellore"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github.com/shaunalexex/Kollam-to-Vellore-Relocation-KMEANS/blob/main/Images/kollam_initial.PNG"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github.com/shaunalexex/Kollam-to-Vellore-Relocation-KMEANS/blob/main/Images/kollam_cluster.P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shaunalexex/Kollam-to-Vellore-Relocation-KMEANS/blob/main/Images/vellore_initial.PNG" TargetMode="Externa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github.com/shaunalexex/Kollam-to-Vellore-Relocation-KMEANS/blob/main/Images/vellore_cluster.P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Autofit/>
          </a:bodyPr>
          <a:lstStyle/>
          <a:p>
            <a:r>
              <a:rPr lang="en-US" sz="3600" dirty="0">
                <a:solidFill>
                  <a:schemeClr val="tx1"/>
                </a:solidFill>
              </a:rPr>
              <a:t>KOLLAM TO VELLORE RELOCATION USING</a:t>
            </a:r>
            <a:br>
              <a:rPr lang="en-US" sz="3600" dirty="0">
                <a:solidFill>
                  <a:schemeClr val="tx1"/>
                </a:solidFill>
              </a:rPr>
            </a:br>
            <a:r>
              <a:rPr lang="en-US" sz="3600" dirty="0">
                <a:solidFill>
                  <a:schemeClr val="tx1"/>
                </a:solidFill>
              </a:rPr>
              <a:t> K - MEANS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By Shaun </a:t>
            </a:r>
            <a:r>
              <a:rPr lang="en-US" dirty="0" err="1">
                <a:solidFill>
                  <a:schemeClr val="tx1"/>
                </a:solidFill>
              </a:rPr>
              <a:t>Oommen</a:t>
            </a:r>
            <a:r>
              <a:rPr lang="en-US" dirty="0">
                <a:solidFill>
                  <a:schemeClr val="tx1"/>
                </a:solidFill>
              </a:rPr>
              <a:t> Alexander</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E69DB-B057-4127-860C-B54AD201760B}"/>
              </a:ext>
            </a:extLst>
          </p:cNvPr>
          <p:cNvSpPr>
            <a:spLocks noGrp="1"/>
          </p:cNvSpPr>
          <p:nvPr>
            <p:ph type="title"/>
          </p:nvPr>
        </p:nvSpPr>
        <p:spPr/>
        <p:txBody>
          <a:bodyPr>
            <a:normAutofit/>
          </a:bodyPr>
          <a:lstStyle/>
          <a:p>
            <a:r>
              <a:rPr lang="en-IN" sz="3600" dirty="0"/>
              <a:t>NEIGHBOURHOODS IN VELLORE SIMILAR TO KILIKOLLUR</a:t>
            </a:r>
          </a:p>
        </p:txBody>
      </p:sp>
      <p:pic>
        <p:nvPicPr>
          <p:cNvPr id="4" name="Content Placeholder 3" descr="kilikollur">
            <a:hlinkClick r:id="rId2" tgtFrame="&quot;_blank&quot;"/>
            <a:extLst>
              <a:ext uri="{FF2B5EF4-FFF2-40B4-BE49-F238E27FC236}">
                <a16:creationId xmlns:a16="http://schemas.microsoft.com/office/drawing/2014/main" id="{75397CB6-9A9A-4133-90DA-D0FFBC26E277}"/>
              </a:ext>
            </a:extLst>
          </p:cNvPr>
          <p:cNvPicPr>
            <a:picLocks noGr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47375" y="2014194"/>
            <a:ext cx="6697249" cy="3877339"/>
          </a:xfrm>
          <a:prstGeom prst="rect">
            <a:avLst/>
          </a:prstGeom>
          <a:noFill/>
          <a:ln>
            <a:noFill/>
          </a:ln>
        </p:spPr>
      </p:pic>
    </p:spTree>
    <p:extLst>
      <p:ext uri="{BB962C8B-B14F-4D97-AF65-F5344CB8AC3E}">
        <p14:creationId xmlns:p14="http://schemas.microsoft.com/office/powerpoint/2010/main" val="4245450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2B4C0-2705-4E2D-8FC2-EB6A62429C7F}"/>
              </a:ext>
            </a:extLst>
          </p:cNvPr>
          <p:cNvSpPr>
            <a:spLocks noGrp="1"/>
          </p:cNvSpPr>
          <p:nvPr>
            <p:ph type="title"/>
          </p:nvPr>
        </p:nvSpPr>
        <p:spPr/>
        <p:txBody>
          <a:bodyPr/>
          <a:lstStyle/>
          <a:p>
            <a:r>
              <a:rPr lang="en-IN" dirty="0"/>
              <a:t>TOP 6 SUGGESTED NEIGHBOURHOODS</a:t>
            </a:r>
          </a:p>
        </p:txBody>
      </p:sp>
      <p:sp>
        <p:nvSpPr>
          <p:cNvPr id="3" name="Content Placeholder 2">
            <a:extLst>
              <a:ext uri="{FF2B5EF4-FFF2-40B4-BE49-F238E27FC236}">
                <a16:creationId xmlns:a16="http://schemas.microsoft.com/office/drawing/2014/main" id="{58EBACE1-0D31-4129-8066-EF0620A32245}"/>
              </a:ext>
            </a:extLst>
          </p:cNvPr>
          <p:cNvSpPr>
            <a:spLocks noGrp="1"/>
          </p:cNvSpPr>
          <p:nvPr>
            <p:ph idx="1"/>
          </p:nvPr>
        </p:nvSpPr>
        <p:spPr/>
        <p:txBody>
          <a:bodyPr/>
          <a:lstStyle/>
          <a:p>
            <a:endParaRPr lang="en-IN"/>
          </a:p>
        </p:txBody>
      </p:sp>
      <p:pic>
        <p:nvPicPr>
          <p:cNvPr id="4" name="Picture 3" descr="result">
            <a:hlinkClick r:id="rId2" tgtFrame="&quot;_blank&quot;"/>
            <a:extLst>
              <a:ext uri="{FF2B5EF4-FFF2-40B4-BE49-F238E27FC236}">
                <a16:creationId xmlns:a16="http://schemas.microsoft.com/office/drawing/2014/main" id="{F743BCFC-0A3C-4644-BEB8-A84F850BCE4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334678" y="2271046"/>
            <a:ext cx="7290586" cy="3513772"/>
          </a:xfrm>
          <a:prstGeom prst="rect">
            <a:avLst/>
          </a:prstGeom>
          <a:noFill/>
          <a:ln>
            <a:noFill/>
          </a:ln>
        </p:spPr>
      </p:pic>
    </p:spTree>
    <p:extLst>
      <p:ext uri="{BB962C8B-B14F-4D97-AF65-F5344CB8AC3E}">
        <p14:creationId xmlns:p14="http://schemas.microsoft.com/office/powerpoint/2010/main" val="1681620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69F49-6A70-4FB7-AF7B-C0F42AD02060}"/>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E692F380-FCB7-4069-8A34-9CF4DB9B543F}"/>
              </a:ext>
            </a:extLst>
          </p:cNvPr>
          <p:cNvSpPr>
            <a:spLocks noGrp="1"/>
          </p:cNvSpPr>
          <p:nvPr>
            <p:ph idx="1"/>
          </p:nvPr>
        </p:nvSpPr>
        <p:spPr/>
        <p:txBody>
          <a:bodyPr>
            <a:normAutofit/>
          </a:bodyPr>
          <a:lstStyle/>
          <a:p>
            <a:pPr>
              <a:lnSpc>
                <a:spcPct val="150000"/>
              </a:lnSpc>
            </a:pPr>
            <a:r>
              <a:rPr lang="en-IN" sz="2400" dirty="0">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In this project I have successfully found relocation options for my friend who is considering moving from </a:t>
            </a:r>
            <a:r>
              <a:rPr lang="en-IN" sz="2400" dirty="0" err="1">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Kilikollur</a:t>
            </a:r>
            <a:r>
              <a:rPr lang="en-IN" sz="2400" dirty="0">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 Kollam to Vellore and filtered the options with respect to closeness to his University as well as similarity to his current location of residence. This can also be considered to be a proof of concept to finding similar location in an unknown region using K Means clustering and location data.</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3142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995A3-F4DE-41E8-81B4-F3154FE9D45D}"/>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A37485E2-71F8-49EA-B23D-7CCA3F176E58}"/>
              </a:ext>
            </a:extLst>
          </p:cNvPr>
          <p:cNvSpPr>
            <a:spLocks noGrp="1"/>
          </p:cNvSpPr>
          <p:nvPr>
            <p:ph idx="1"/>
          </p:nvPr>
        </p:nvSpPr>
        <p:spPr/>
        <p:txBody>
          <a:bodyPr>
            <a:normAutofit lnSpcReduction="10000"/>
          </a:bodyPr>
          <a:lstStyle/>
          <a:p>
            <a:pPr>
              <a:lnSpc>
                <a:spcPct val="150000"/>
              </a:lnSpc>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This project is based on a problem that my friend faced in college. I currently study at Vellore Institute of Technology, Vellore as a 4</a:t>
            </a:r>
            <a:r>
              <a:rPr lang="en-IN" sz="2400" baseline="30000" dirty="0">
                <a:effectLst/>
                <a:latin typeface="Times New Roman" panose="02020603050405020304" pitchFamily="18" charset="0"/>
                <a:ea typeface="Calibri" panose="020F0502020204030204" pitchFamily="34" charset="0"/>
                <a:cs typeface="Times New Roman" panose="02020603050405020304" pitchFamily="18" charset="0"/>
              </a:rPr>
              <a:t>th</a:t>
            </a: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 year Engineering student. My friend and I both moved from Kerala, India to Tamil Nadu, India for our higher studies. While moving to a new location it can be really tough to find out the right location on the basis of accessibility, distance, services etc. With this project I am looking to help my friend who is based in Kollam, Kerala to find the right location to shift to in Vellore, Tamil Nadu.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29239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9C397-DDF2-4E21-9284-CD86A628116D}"/>
              </a:ext>
            </a:extLst>
          </p:cNvPr>
          <p:cNvSpPr>
            <a:spLocks noGrp="1"/>
          </p:cNvSpPr>
          <p:nvPr>
            <p:ph type="title"/>
          </p:nvPr>
        </p:nvSpPr>
        <p:spPr/>
        <p:txBody>
          <a:bodyPr/>
          <a:lstStyle/>
          <a:p>
            <a:r>
              <a:rPr lang="en-IN" dirty="0"/>
              <a:t>HOW DOES THIS PROJECT HELP?</a:t>
            </a:r>
          </a:p>
        </p:txBody>
      </p:sp>
      <p:sp>
        <p:nvSpPr>
          <p:cNvPr id="3" name="Content Placeholder 2">
            <a:extLst>
              <a:ext uri="{FF2B5EF4-FFF2-40B4-BE49-F238E27FC236}">
                <a16:creationId xmlns:a16="http://schemas.microsoft.com/office/drawing/2014/main" id="{26071CE0-6C4E-467B-9391-E1554251B18F}"/>
              </a:ext>
            </a:extLst>
          </p:cNvPr>
          <p:cNvSpPr>
            <a:spLocks noGrp="1"/>
          </p:cNvSpPr>
          <p:nvPr>
            <p:ph idx="1"/>
          </p:nvPr>
        </p:nvSpPr>
        <p:spPr/>
        <p:txBody>
          <a:bodyPr>
            <a:normAutofit lnSpcReduction="10000"/>
          </a:bodyPr>
          <a:lstStyle/>
          <a:p>
            <a:pPr>
              <a:lnSpc>
                <a:spcPct val="150000"/>
              </a:lnSpc>
            </a:pPr>
            <a:r>
              <a:rPr lang="en-US" sz="2400" dirty="0">
                <a:latin typeface="Times New Roman" panose="02020603050405020304" pitchFamily="18" charset="0"/>
                <a:cs typeface="Times New Roman" panose="02020603050405020304" pitchFamily="18" charset="0"/>
              </a:rPr>
              <a:t>The reason I consider this to be a tough problem is because Vellore is quite underdeveloped and it can be hard to find a place to live, while Kollam is quite developed with lots of different venues and locations of different types. So for someone who is moving from an area like Kollam to Vellore, this project will try to find similar locations in Vellore to locations in Kollam using clustering. Here the k means clustering algorithm is used to achieve the task. Folium library can be used to visualize the clusters in both cities.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0712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5EBDD-CF73-45E7-BF44-144E02B6241F}"/>
              </a:ext>
            </a:extLst>
          </p:cNvPr>
          <p:cNvSpPr>
            <a:spLocks noGrp="1"/>
          </p:cNvSpPr>
          <p:nvPr>
            <p:ph type="title"/>
          </p:nvPr>
        </p:nvSpPr>
        <p:spPr/>
        <p:txBody>
          <a:bodyPr/>
          <a:lstStyle/>
          <a:p>
            <a:r>
              <a:rPr lang="en-IN" dirty="0"/>
              <a:t>DATA DESCRIPTION</a:t>
            </a:r>
          </a:p>
        </p:txBody>
      </p:sp>
      <p:sp>
        <p:nvSpPr>
          <p:cNvPr id="3" name="Content Placeholder 2">
            <a:extLst>
              <a:ext uri="{FF2B5EF4-FFF2-40B4-BE49-F238E27FC236}">
                <a16:creationId xmlns:a16="http://schemas.microsoft.com/office/drawing/2014/main" id="{D1BA8991-B260-4B82-A70B-609751E3AD21}"/>
              </a:ext>
            </a:extLst>
          </p:cNvPr>
          <p:cNvSpPr>
            <a:spLocks noGrp="1"/>
          </p:cNvSpPr>
          <p:nvPr>
            <p:ph idx="1"/>
          </p:nvPr>
        </p:nvSpPr>
        <p:spPr/>
        <p:txBody>
          <a:bodyPr>
            <a:normAutofit/>
          </a:bodyPr>
          <a:lstStyle/>
          <a:p>
            <a:r>
              <a:rPr lang="en-IN" sz="2400" dirty="0">
                <a:latin typeface="Times New Roman" panose="02020603050405020304" pitchFamily="18" charset="0"/>
                <a:cs typeface="Times New Roman" panose="02020603050405020304" pitchFamily="18" charset="0"/>
              </a:rPr>
              <a:t>Neighbourhood data is obtained by scraping the web using the </a:t>
            </a:r>
            <a:r>
              <a:rPr lang="en-IN" sz="2400" dirty="0" err="1">
                <a:latin typeface="Times New Roman" panose="02020603050405020304" pitchFamily="18" charset="0"/>
                <a:cs typeface="Times New Roman" panose="02020603050405020304" pitchFamily="18" charset="0"/>
              </a:rPr>
              <a:t>BeautifulSoup</a:t>
            </a:r>
            <a:r>
              <a:rPr lang="en-IN" sz="2400" dirty="0">
                <a:latin typeface="Times New Roman" panose="02020603050405020304" pitchFamily="18" charset="0"/>
                <a:cs typeface="Times New Roman" panose="02020603050405020304" pitchFamily="18" charset="0"/>
              </a:rPr>
              <a:t> library from the following links:</a:t>
            </a:r>
          </a:p>
          <a:p>
            <a:pPr algn="just">
              <a:lnSpc>
                <a:spcPct val="150000"/>
              </a:lnSpc>
              <a:spcAft>
                <a:spcPts val="800"/>
              </a:spcAft>
            </a:pPr>
            <a:r>
              <a:rPr lang="en-IN" sz="2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https://en.wikipedia.org/wiki/List_of_areas_of_Vellore</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IN" sz="2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https://en.wikipedia.org/wiki/List_of_neighbourhoods_of_Kollam</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IN" sz="2400" dirty="0">
                <a:effectLst/>
                <a:latin typeface="Times New Roman" panose="02020603050405020304" pitchFamily="18" charset="0"/>
                <a:ea typeface="Calibri" panose="020F0502020204030204" pitchFamily="34" charset="0"/>
                <a:cs typeface="Times New Roman" panose="02020603050405020304" pitchFamily="18" charset="0"/>
              </a:rPr>
              <a:t>I also used the </a:t>
            </a:r>
            <a:r>
              <a:rPr lang="en-IN" sz="2400" dirty="0" err="1">
                <a:effectLst/>
                <a:latin typeface="Times New Roman" panose="02020603050405020304" pitchFamily="18" charset="0"/>
                <a:ea typeface="Calibri" panose="020F0502020204030204" pitchFamily="34" charset="0"/>
                <a:cs typeface="Times New Roman" panose="02020603050405020304" pitchFamily="18" charset="0"/>
              </a:rPr>
              <a:t>FourSquare</a:t>
            </a: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 API to obtain all the venues within 2000 metres of the location. Using this venue data we will be able to find locations in </a:t>
            </a:r>
            <a:r>
              <a:rPr lang="en-IN" sz="2400" dirty="0" err="1">
                <a:effectLst/>
                <a:latin typeface="Times New Roman" panose="02020603050405020304" pitchFamily="18" charset="0"/>
                <a:ea typeface="Calibri" panose="020F0502020204030204" pitchFamily="34" charset="0"/>
                <a:cs typeface="Times New Roman" panose="02020603050405020304" pitchFamily="18" charset="0"/>
              </a:rPr>
              <a:t>vellore</a:t>
            </a: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 with a similar profile</a:t>
            </a:r>
          </a:p>
          <a:p>
            <a:endParaRPr lang="en-IN" dirty="0"/>
          </a:p>
        </p:txBody>
      </p:sp>
    </p:spTree>
    <p:extLst>
      <p:ext uri="{BB962C8B-B14F-4D97-AF65-F5344CB8AC3E}">
        <p14:creationId xmlns:p14="http://schemas.microsoft.com/office/powerpoint/2010/main" val="2857893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DBF938-3818-4FBE-831F-A96E6C9F7599}"/>
              </a:ext>
            </a:extLst>
          </p:cNvPr>
          <p:cNvSpPr>
            <a:spLocks noGrp="1"/>
          </p:cNvSpPr>
          <p:nvPr>
            <p:ph idx="1"/>
          </p:nvPr>
        </p:nvSpPr>
        <p:spPr>
          <a:xfrm>
            <a:off x="1066800" y="1379621"/>
            <a:ext cx="10058400" cy="4573123"/>
          </a:xfrm>
        </p:spPr>
        <p:txBody>
          <a:bodyPr>
            <a:normAutofit/>
          </a:bodyPr>
          <a:lstStyle/>
          <a:p>
            <a:pPr marL="0" indent="0" algn="just">
              <a:lnSpc>
                <a:spcPct val="150000"/>
              </a:lnSpc>
              <a:spcAft>
                <a:spcPts val="800"/>
              </a:spcAft>
              <a:buNone/>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The following data are obtained from the Foursquare API:</a:t>
            </a:r>
          </a:p>
          <a:p>
            <a:pPr marL="342900" lvl="0" indent="-342900" algn="just">
              <a:lnSpc>
                <a:spcPct val="150000"/>
              </a:lnSpc>
              <a:buFont typeface="+mj-lt"/>
              <a:buAutoNum type="arabicPeriod"/>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Venue</a:t>
            </a:r>
          </a:p>
          <a:p>
            <a:pPr marL="342900" lvl="0" indent="-342900" algn="just">
              <a:lnSpc>
                <a:spcPct val="150000"/>
              </a:lnSpc>
              <a:buFont typeface="+mj-lt"/>
              <a:buAutoNum type="arabicPeriod"/>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Venue Latitude</a:t>
            </a:r>
          </a:p>
          <a:p>
            <a:pPr marL="342900" lvl="0" indent="-342900" algn="just">
              <a:lnSpc>
                <a:spcPct val="150000"/>
              </a:lnSpc>
              <a:buFont typeface="+mj-lt"/>
              <a:buAutoNum type="arabicPeriod"/>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Venue Longitude</a:t>
            </a:r>
          </a:p>
          <a:p>
            <a:pPr marL="342900" lvl="0" indent="-342900" algn="just">
              <a:lnSpc>
                <a:spcPct val="150000"/>
              </a:lnSpc>
              <a:spcAft>
                <a:spcPts val="800"/>
              </a:spcAft>
              <a:buFont typeface="+mj-lt"/>
              <a:buAutoNum type="arabicPeriod"/>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Venue Category Data</a:t>
            </a:r>
          </a:p>
          <a:p>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9482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5C979-4017-4EA0-89E7-52205333277C}"/>
              </a:ext>
            </a:extLst>
          </p:cNvPr>
          <p:cNvSpPr>
            <a:spLocks noGrp="1"/>
          </p:cNvSpPr>
          <p:nvPr>
            <p:ph type="title"/>
          </p:nvPr>
        </p:nvSpPr>
        <p:spPr/>
        <p:txBody>
          <a:bodyPr/>
          <a:lstStyle/>
          <a:p>
            <a:r>
              <a:rPr lang="en-IN" dirty="0"/>
              <a:t>Neighbourhoods at Kollam before and after clustering</a:t>
            </a:r>
          </a:p>
        </p:txBody>
      </p:sp>
      <p:pic>
        <p:nvPicPr>
          <p:cNvPr id="4" name="Content Placeholder 3" descr="kollam_neighbourhoods">
            <a:hlinkClick r:id="rId2" tgtFrame="&quot;_blank&quot;"/>
            <a:extLst>
              <a:ext uri="{FF2B5EF4-FFF2-40B4-BE49-F238E27FC236}">
                <a16:creationId xmlns:a16="http://schemas.microsoft.com/office/drawing/2014/main" id="{899E806F-CED7-4770-B50E-FC9F4B4E53B2}"/>
              </a:ext>
            </a:extLst>
          </p:cNvPr>
          <p:cNvPicPr>
            <a:picLocks noGr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7887" y="2133744"/>
            <a:ext cx="5241228" cy="3866001"/>
          </a:xfrm>
          <a:prstGeom prst="rect">
            <a:avLst/>
          </a:prstGeom>
          <a:noFill/>
          <a:ln>
            <a:noFill/>
          </a:ln>
        </p:spPr>
      </p:pic>
      <p:pic>
        <p:nvPicPr>
          <p:cNvPr id="5" name="Picture 4" descr="kollam_clusters">
            <a:hlinkClick r:id="rId4" tgtFrame="&quot;_blank&quot;"/>
            <a:extLst>
              <a:ext uri="{FF2B5EF4-FFF2-40B4-BE49-F238E27FC236}">
                <a16:creationId xmlns:a16="http://schemas.microsoft.com/office/drawing/2014/main" id="{1272E64A-0B54-4D18-98F3-90D4E51C2EE9}"/>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6432884" y="2133744"/>
            <a:ext cx="5241229" cy="3866001"/>
          </a:xfrm>
          <a:prstGeom prst="rect">
            <a:avLst/>
          </a:prstGeom>
          <a:noFill/>
          <a:ln>
            <a:noFill/>
          </a:ln>
        </p:spPr>
      </p:pic>
    </p:spTree>
    <p:extLst>
      <p:ext uri="{BB962C8B-B14F-4D97-AF65-F5344CB8AC3E}">
        <p14:creationId xmlns:p14="http://schemas.microsoft.com/office/powerpoint/2010/main" val="37559419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58A14-2282-463B-985E-49F7BDDD94B9}"/>
              </a:ext>
            </a:extLst>
          </p:cNvPr>
          <p:cNvSpPr>
            <a:spLocks noGrp="1"/>
          </p:cNvSpPr>
          <p:nvPr>
            <p:ph type="title"/>
          </p:nvPr>
        </p:nvSpPr>
        <p:spPr/>
        <p:txBody>
          <a:bodyPr/>
          <a:lstStyle/>
          <a:p>
            <a:r>
              <a:rPr lang="en-IN" dirty="0"/>
              <a:t>Neighbourhoods at Vellore before and after clustering</a:t>
            </a:r>
          </a:p>
        </p:txBody>
      </p:sp>
      <p:sp>
        <p:nvSpPr>
          <p:cNvPr id="3" name="Content Placeholder 2">
            <a:extLst>
              <a:ext uri="{FF2B5EF4-FFF2-40B4-BE49-F238E27FC236}">
                <a16:creationId xmlns:a16="http://schemas.microsoft.com/office/drawing/2014/main" id="{6D53C04E-14FA-428A-B8C2-B7188A0004EB}"/>
              </a:ext>
            </a:extLst>
          </p:cNvPr>
          <p:cNvSpPr>
            <a:spLocks noGrp="1"/>
          </p:cNvSpPr>
          <p:nvPr>
            <p:ph idx="1"/>
          </p:nvPr>
        </p:nvSpPr>
        <p:spPr/>
        <p:txBody>
          <a:bodyPr/>
          <a:lstStyle/>
          <a:p>
            <a:endParaRPr lang="en-IN"/>
          </a:p>
        </p:txBody>
      </p:sp>
      <p:pic>
        <p:nvPicPr>
          <p:cNvPr id="4" name="Picture 3" descr="vellore_neighbourhoods">
            <a:hlinkClick r:id="rId2" tgtFrame="&quot;_blank&quot;"/>
            <a:extLst>
              <a:ext uri="{FF2B5EF4-FFF2-40B4-BE49-F238E27FC236}">
                <a16:creationId xmlns:a16="http://schemas.microsoft.com/office/drawing/2014/main" id="{465FCAB0-FEC9-4FAE-9919-7C8CC8C7507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18490" y="2335392"/>
            <a:ext cx="5303287" cy="3635211"/>
          </a:xfrm>
          <a:prstGeom prst="rect">
            <a:avLst/>
          </a:prstGeom>
          <a:noFill/>
          <a:ln>
            <a:noFill/>
          </a:ln>
        </p:spPr>
      </p:pic>
      <p:pic>
        <p:nvPicPr>
          <p:cNvPr id="5" name="Picture 4" descr="vellore_clusters">
            <a:hlinkClick r:id="rId4" tgtFrame="&quot;_blank&quot;"/>
            <a:extLst>
              <a:ext uri="{FF2B5EF4-FFF2-40B4-BE49-F238E27FC236}">
                <a16:creationId xmlns:a16="http://schemas.microsoft.com/office/drawing/2014/main" id="{50C89497-5F71-42D4-AA39-0F5A5501FA4D}"/>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6270224" y="2398203"/>
            <a:ext cx="5303286" cy="3572399"/>
          </a:xfrm>
          <a:prstGeom prst="rect">
            <a:avLst/>
          </a:prstGeom>
          <a:noFill/>
          <a:ln>
            <a:noFill/>
          </a:ln>
        </p:spPr>
      </p:pic>
    </p:spTree>
    <p:extLst>
      <p:ext uri="{BB962C8B-B14F-4D97-AF65-F5344CB8AC3E}">
        <p14:creationId xmlns:p14="http://schemas.microsoft.com/office/powerpoint/2010/main" val="999366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FA2C7-B83D-499A-9CBD-F5A3D281719B}"/>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id="{3F4D0FEE-73F5-4108-88D3-3687DF511D2D}"/>
              </a:ext>
            </a:extLst>
          </p:cNvPr>
          <p:cNvSpPr>
            <a:spLocks noGrp="1"/>
          </p:cNvSpPr>
          <p:nvPr>
            <p:ph idx="1"/>
          </p:nvPr>
        </p:nvSpPr>
        <p:spPr/>
        <p:txBody>
          <a:bodyPr>
            <a:normAutofit/>
          </a:bodyPr>
          <a:lstStyle/>
          <a:p>
            <a:r>
              <a:rPr lang="en-IN" sz="2400" dirty="0">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As we can see there are a lot of different types of neighbourhoods in Vellore as compared to Kollam. To explain this, we need some background on Vellore. The reason being that Vellore is home to two major institutes Vellore Institute of Technology and Christian Medical College or CMC. The area around these institutes have much more venues than other remote locations. This results in neighbourhoods belonging to a more number of clusters than when compared to Kollam where all the neighbourhoods have similar nearby venues.</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9558671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9FB09-CED5-4F49-BC50-51F255295C1E}"/>
              </a:ext>
            </a:extLst>
          </p:cNvPr>
          <p:cNvSpPr>
            <a:spLocks noGrp="1"/>
          </p:cNvSpPr>
          <p:nvPr>
            <p:ph type="title"/>
          </p:nvPr>
        </p:nvSpPr>
        <p:spPr/>
        <p:txBody>
          <a:bodyPr/>
          <a:lstStyle/>
          <a:p>
            <a:r>
              <a:rPr lang="en-IN" dirty="0"/>
              <a:t>RESULTS</a:t>
            </a:r>
          </a:p>
        </p:txBody>
      </p:sp>
      <p:sp>
        <p:nvSpPr>
          <p:cNvPr id="3" name="Content Placeholder 2">
            <a:extLst>
              <a:ext uri="{FF2B5EF4-FFF2-40B4-BE49-F238E27FC236}">
                <a16:creationId xmlns:a16="http://schemas.microsoft.com/office/drawing/2014/main" id="{E0BEEF07-825E-45E7-A7F0-99972A68A78C}"/>
              </a:ext>
            </a:extLst>
          </p:cNvPr>
          <p:cNvSpPr>
            <a:spLocks noGrp="1"/>
          </p:cNvSpPr>
          <p:nvPr>
            <p:ph idx="1"/>
          </p:nvPr>
        </p:nvSpPr>
        <p:spPr/>
        <p:txBody>
          <a:bodyPr>
            <a:normAutofit fontScale="92500"/>
          </a:bodyPr>
          <a:lstStyle/>
          <a:p>
            <a:pPr>
              <a:lnSpc>
                <a:spcPct val="150000"/>
              </a:lnSpc>
            </a:pPr>
            <a:r>
              <a:rPr lang="en-IN" sz="2400" dirty="0">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In this Section we will be visualizing the various clusters obtained from our methodology and the neighbourhoods most likely to relocate to from </a:t>
            </a:r>
            <a:r>
              <a:rPr lang="en-IN" sz="2400" dirty="0" err="1">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Kilikollur</a:t>
            </a:r>
            <a:r>
              <a:rPr lang="en-IN" sz="2400" dirty="0">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 Kollam which is the neighbourhood my friend is currently living in.</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pPr>
            <a:r>
              <a:rPr lang="en-IN" sz="2400" dirty="0">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Our aim is to find the best location for my friend to say outside college and hence we need to find places closer to his University. For this we have used the geolocator package to get the latitude and longitude of VIT university and for each neighbourhood in the cluster found the distance and added it to the </a:t>
            </a:r>
            <a:r>
              <a:rPr lang="en-IN" sz="2400" dirty="0" err="1">
                <a:solidFill>
                  <a:srgbClr val="24292E"/>
                </a:solidFill>
                <a:effectLst/>
                <a:latin typeface="Times New Roman" panose="02020603050405020304" pitchFamily="18" charset="0"/>
                <a:ea typeface="Times New Roman" panose="02020603050405020304" pitchFamily="18" charset="0"/>
                <a:cs typeface="Times New Roman" panose="02020603050405020304" pitchFamily="18" charset="0"/>
              </a:rPr>
              <a:t>dataframe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91515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{077A464E-EC2C-466E-B3D5-0962FE2A6EAB}tf56219246_win32</Template>
  <TotalTime>29</TotalTime>
  <Words>630</Words>
  <Application>Microsoft Office PowerPoint</Application>
  <PresentationFormat>Widescreen</PresentationFormat>
  <Paragraphs>27</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Avenir Next LT Pro</vt:lpstr>
      <vt:lpstr>Avenir Next LT Pro Light</vt:lpstr>
      <vt:lpstr>Calibri</vt:lpstr>
      <vt:lpstr>Garamond</vt:lpstr>
      <vt:lpstr>Times New Roman</vt:lpstr>
      <vt:lpstr>SavonVTI</vt:lpstr>
      <vt:lpstr>KOLLAM TO VELLORE RELOCATION USING  K - MEANS</vt:lpstr>
      <vt:lpstr>PROBLEM STATEMENT</vt:lpstr>
      <vt:lpstr>HOW DOES THIS PROJECT HELP?</vt:lpstr>
      <vt:lpstr>DATA DESCRIPTION</vt:lpstr>
      <vt:lpstr>PowerPoint Presentation</vt:lpstr>
      <vt:lpstr>Neighbourhoods at Kollam before and after clustering</vt:lpstr>
      <vt:lpstr>Neighbourhoods at Vellore before and after clustering</vt:lpstr>
      <vt:lpstr>ANALYSIS</vt:lpstr>
      <vt:lpstr>RESULTS</vt:lpstr>
      <vt:lpstr>NEIGHBOURHOODS IN VELLORE SIMILAR TO KILIKOLLUR</vt:lpstr>
      <vt:lpstr>TOP 6 SUGGESTED NEIGHBOURHOODS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KOLLAM TO VELLORE RELOCATION USING  K - MEANS</dc:title>
  <dc:creator>Shaun Alexander</dc:creator>
  <cp:lastModifiedBy>Shaun Alexander</cp:lastModifiedBy>
  <cp:revision>4</cp:revision>
  <dcterms:created xsi:type="dcterms:W3CDTF">2021-07-24T14:03:42Z</dcterms:created>
  <dcterms:modified xsi:type="dcterms:W3CDTF">2021-07-24T14:33:33Z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